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4E9593A6-19F0-4437-833E-A299AFB6B789}">
  <a:tblStyle styleId="{4E9593A6-19F0-4437-833E-A299AFB6B789}" styleName="Table_0">
    <a:wholeTbl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</a:tcStyle>
    </a:wholeTb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22" Type="http://schemas.openxmlformats.org/officeDocument/2006/relationships/slide" Target="slides/slide17.xml"/><Relationship Id="rId10" Type="http://schemas.openxmlformats.org/officeDocument/2006/relationships/slide" Target="slides/slide5.xml"/><Relationship Id="rId21" Type="http://schemas.openxmlformats.org/officeDocument/2006/relationships/slide" Target="slides/slide16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sp>
      <p:sp>
        <p:nvSpPr>
          <p:cNvPr id="4" name="Shape 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Shape 11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7" name="Shape 12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Shape 135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Shape 142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Shape 14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Shape 15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3" name="Shape 16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Shape 17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Shape 66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Shape 73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Shape 80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Shape 87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Shape 101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Shape 109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">
  <p:cSld name="Title slid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/>
          <p:nvPr>
            <p:ph type="ctrTitle"/>
          </p:nvPr>
        </p:nvSpPr>
        <p:spPr>
          <a:xfrm>
            <a:off x="311708" y="744575"/>
            <a:ext cx="8520599" cy="20525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/>
        </p:txBody>
      </p:sp>
      <p:sp>
        <p:nvSpPr>
          <p:cNvPr id="11" name="Shape 11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/>
        </p:txBody>
      </p:sp>
      <p:sp>
        <p:nvSpPr>
          <p:cNvPr id="12" name="Shape 12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Big 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/>
          <p:nvPr>
            <p:ph type="title"/>
          </p:nvPr>
        </p:nvSpPr>
        <p:spPr>
          <a:xfrm>
            <a:off x="311700" y="1106125"/>
            <a:ext cx="8520599" cy="19635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/>
        </p:txBody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x="311700" y="3152225"/>
            <a:ext cx="8520599" cy="13008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/>
        </p:txBody>
      </p:sp>
      <p:sp>
        <p:nvSpPr>
          <p:cNvPr id="47" name="Shape 4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secHead">
  <p:cSld name="Section 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x="311700" y="2150850"/>
            <a:ext cx="8520599" cy="841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/>
        </p:txBody>
      </p:sp>
      <p:sp>
        <p:nvSpPr>
          <p:cNvPr id="15" name="Shape 15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x">
  <p:cSld name="Title and 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8" name="Shape 18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19" name="Shape 19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woColTx">
  <p:cSld name="Title and two 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2" name="Shape 22"/>
          <p:cNvSpPr txBox="1"/>
          <p:nvPr>
            <p:ph idx="1" type="body"/>
          </p:nvPr>
        </p:nvSpPr>
        <p:spPr>
          <a:xfrm>
            <a:off x="3117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3" name="Shape 23"/>
          <p:cNvSpPr txBox="1"/>
          <p:nvPr>
            <p:ph idx="2" type="body"/>
          </p:nvPr>
        </p:nvSpPr>
        <p:spPr>
          <a:xfrm>
            <a:off x="4832400" y="1152475"/>
            <a:ext cx="3999899" cy="3416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24" name="Shape 2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type="titleOnly">
  <p:cSld name="Title 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27" name="Shape 27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One column 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x="311700" y="555600"/>
            <a:ext cx="2807999" cy="755699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/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x="311700" y="1389600"/>
            <a:ext cx="2807999" cy="31794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/>
        </p:txBody>
      </p:sp>
      <p:sp>
        <p:nvSpPr>
          <p:cNvPr id="31" name="Shape 31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Main 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/>
        </p:txBody>
      </p:sp>
      <p:sp>
        <p:nvSpPr>
          <p:cNvPr id="34" name="Shape 34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Section title and 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499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37" name="Shape 37"/>
          <p:cNvSpPr txBox="1"/>
          <p:nvPr>
            <p:ph type="title"/>
          </p:nvPr>
        </p:nvSpPr>
        <p:spPr>
          <a:xfrm>
            <a:off x="265500" y="1233175"/>
            <a:ext cx="4045199" cy="1482300"/>
          </a:xfrm>
          <a:prstGeom prst="rect">
            <a:avLst/>
          </a:prstGeom>
        </p:spPr>
        <p:txBody>
          <a:bodyPr anchorCtr="0" anchor="b" bIns="91425" lIns="91425" rIns="91425" tIns="91425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/>
        </p:txBody>
      </p:sp>
      <p:sp>
        <p:nvSpPr>
          <p:cNvPr id="38" name="Shape 38"/>
          <p:cNvSpPr txBox="1"/>
          <p:nvPr>
            <p:ph idx="1" type="subTitle"/>
          </p:nvPr>
        </p:nvSpPr>
        <p:spPr>
          <a:xfrm>
            <a:off x="265500" y="2803075"/>
            <a:ext cx="4045199" cy="1235100"/>
          </a:xfrm>
          <a:prstGeom prst="rect">
            <a:avLst/>
          </a:prstGeom>
        </p:spPr>
        <p:txBody>
          <a:bodyPr anchorCtr="0" anchor="t" bIns="91425" lIns="91425" rIns="91425" tIns="91425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4939500" y="724075"/>
            <a:ext cx="3837000" cy="3695099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0" name="Shape 40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 name="Ca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rIns="91425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/>
        </p:txBody>
      </p:sp>
      <p:sp>
        <p:nvSpPr>
          <p:cNvPr id="43" name="Shape 43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</p:spPr>
        <p:txBody>
          <a:bodyPr anchorCtr="0" anchor="ctr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Shape 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8472457" y="4663216"/>
            <a:ext cx="548699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00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0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6.xml"/><Relationship Id="rId3" Type="http://schemas.openxmlformats.org/officeDocument/2006/relationships/hyperlink" Target="http://playground.arduino.cc" TargetMode="Externa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ctrTitle"/>
          </p:nvPr>
        </p:nvSpPr>
        <p:spPr>
          <a:xfrm>
            <a:off x="311700" y="576125"/>
            <a:ext cx="8520599" cy="1619700"/>
          </a:xfrm>
          <a:prstGeom prst="rect">
            <a:avLst/>
          </a:prstGeom>
        </p:spPr>
        <p:txBody>
          <a:bodyPr anchorCtr="0" anchor="b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CWC 2016 Tunnel Team B: Concept Generation</a:t>
            </a:r>
          </a:p>
        </p:txBody>
      </p:sp>
      <p:sp>
        <p:nvSpPr>
          <p:cNvPr id="55" name="Shape 55"/>
          <p:cNvSpPr txBox="1"/>
          <p:nvPr>
            <p:ph idx="1" type="subTitle"/>
          </p:nvPr>
        </p:nvSpPr>
        <p:spPr>
          <a:xfrm>
            <a:off x="311700" y="2834125"/>
            <a:ext cx="8520599" cy="7926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Michael Evans, Korey Holaas, Scott Muente, Jess Robinson, Zachary Sabol, and Brayden Worrell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56" name="Shape 56"/>
          <p:cNvSpPr txBox="1"/>
          <p:nvPr/>
        </p:nvSpPr>
        <p:spPr>
          <a:xfrm>
            <a:off x="4388400" y="4555800"/>
            <a:ext cx="4755599" cy="5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/>
              <a:t>Slide Number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DESIGNS SELECTED - POWER ELECTRONICS</a:t>
            </a:r>
          </a:p>
        </p:txBody>
      </p:sp>
      <p:sp>
        <p:nvSpPr>
          <p:cNvPr id="120" name="Shape 120"/>
          <p:cNvSpPr txBox="1"/>
          <p:nvPr>
            <p:ph idx="1" type="body"/>
          </p:nvPr>
        </p:nvSpPr>
        <p:spPr>
          <a:xfrm>
            <a:off x="311700" y="1152475"/>
            <a:ext cx="40766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Rectification</a:t>
            </a:r>
          </a:p>
          <a:p>
            <a:pPr lvl="0" rt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1" name="Shape 121"/>
          <p:cNvSpPr txBox="1"/>
          <p:nvPr/>
        </p:nvSpPr>
        <p:spPr>
          <a:xfrm>
            <a:off x="4388400" y="4588800"/>
            <a:ext cx="4755599" cy="5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/>
              <a:t>Name - Slide Number</a:t>
            </a:r>
          </a:p>
        </p:txBody>
      </p:sp>
      <p:sp>
        <p:nvSpPr>
          <p:cNvPr id="122" name="Shape 122"/>
          <p:cNvSpPr txBox="1"/>
          <p:nvPr/>
        </p:nvSpPr>
        <p:spPr>
          <a:xfrm>
            <a:off x="4420425" y="1017725"/>
            <a:ext cx="3967499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>
              <a:lnSpc>
                <a:spcPct val="150000"/>
              </a:lnSpc>
              <a:spcBef>
                <a:spcPts val="0"/>
              </a:spcBef>
              <a:buNone/>
            </a:pPr>
            <a:r>
              <a:rPr lang="en" sz="1800">
                <a:solidFill>
                  <a:schemeClr val="dk2"/>
                </a:solidFill>
              </a:rPr>
              <a:t>DC/DC Conversion</a:t>
            </a:r>
          </a:p>
          <a:p>
            <a:pPr lvl="0">
              <a:lnSpc>
                <a:spcPct val="150000"/>
              </a:lnSpc>
              <a:spcBef>
                <a:spcPts val="0"/>
              </a:spcBef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</p:txBody>
      </p:sp>
      <p:graphicFrame>
        <p:nvGraphicFramePr>
          <p:cNvPr id="123" name="Shape 123"/>
          <p:cNvGraphicFramePr/>
          <p:nvPr/>
        </p:nvGraphicFramePr>
        <p:xfrm>
          <a:off x="290775" y="1594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{4E9593A6-19F0-4437-833E-A299AFB6B789}</a:tableStyleId>
              </a:tblPr>
              <a:tblGrid>
                <a:gridCol w="926850"/>
                <a:gridCol w="736950"/>
                <a:gridCol w="893850"/>
                <a:gridCol w="935100"/>
                <a:gridCol w="604875"/>
              </a:tblGrid>
              <a:tr h="3962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Criteria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Weight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Passive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MOSFET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MCT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Voltage Drop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40%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3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8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5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Power Draw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30%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4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7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4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Complex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20%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8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4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Cost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10%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6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5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3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962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Total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100%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5.4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6.6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3.9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4" name="Shape 124"/>
          <p:cNvGraphicFramePr/>
          <p:nvPr/>
        </p:nvGraphicFramePr>
        <p:xfrm>
          <a:off x="4555325" y="14854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{4E9593A6-19F0-4437-833E-A299AFB6B789}</a:tableStyleId>
              </a:tblPr>
              <a:tblGrid>
                <a:gridCol w="1112600"/>
                <a:gridCol w="775375"/>
                <a:gridCol w="804175"/>
                <a:gridCol w="839050"/>
                <a:gridCol w="745775"/>
              </a:tblGrid>
              <a:tr h="557975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Criteria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Weight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Buck-Boost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Flyback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SEPIC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</a:tr>
              <a:tr h="557975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Power Losses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15%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4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8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8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63725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Size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25%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8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6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4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63725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Cost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10%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8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7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6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63725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Complexity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20%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8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7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5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557975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Output Range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30%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8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4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63725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Total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100%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7.4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6.0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3.9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DESIGNS SELECTED  - SOFTWARE</a:t>
            </a:r>
          </a:p>
        </p:txBody>
      </p:sp>
      <p:sp>
        <p:nvSpPr>
          <p:cNvPr id="130" name="Shape 130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31" name="Shape 131"/>
          <p:cNvSpPr txBox="1"/>
          <p:nvPr/>
        </p:nvSpPr>
        <p:spPr>
          <a:xfrm>
            <a:off x="4388400" y="4588800"/>
            <a:ext cx="4755599" cy="5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/>
              <a:t>Name - Slide Number</a:t>
            </a:r>
          </a:p>
        </p:txBody>
      </p:sp>
      <p:graphicFrame>
        <p:nvGraphicFramePr>
          <p:cNvPr id="132" name="Shape 132"/>
          <p:cNvGraphicFramePr/>
          <p:nvPr/>
        </p:nvGraphicFramePr>
        <p:xfrm>
          <a:off x="952500" y="1385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{4E9593A6-19F0-4437-833E-A299AFB6B789}</a:tableStyleId>
              </a:tblPr>
              <a:tblGrid>
                <a:gridCol w="1447800"/>
                <a:gridCol w="1447800"/>
                <a:gridCol w="1447800"/>
                <a:gridCol w="1447800"/>
                <a:gridCol w="1447800"/>
              </a:tblGrid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Criteria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Weight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LoP and Button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PID and PWM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Sleep Library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Power Draw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35%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6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5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7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Braking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25%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7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8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5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Responsive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25%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6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8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6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Difficulty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15%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6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5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8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Total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100%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6.25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6.50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6.40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SCHEDULE - NOVEMBER</a:t>
            </a:r>
          </a:p>
        </p:txBody>
      </p:sp>
      <p:sp>
        <p:nvSpPr>
          <p:cNvPr id="138" name="Shape 138"/>
          <p:cNvSpPr txBox="1"/>
          <p:nvPr/>
        </p:nvSpPr>
        <p:spPr>
          <a:xfrm>
            <a:off x="4388400" y="4588800"/>
            <a:ext cx="4755599" cy="5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algn="r">
              <a:spcBef>
                <a:spcPts val="0"/>
              </a:spcBef>
              <a:buNone/>
            </a:pPr>
            <a:r>
              <a:rPr lang="en"/>
              <a:t>Name - Slide Number</a:t>
            </a:r>
          </a:p>
        </p:txBody>
      </p:sp>
      <p:pic>
        <p:nvPicPr>
          <p:cNvPr id="139" name="Shape 1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36187" y="1017712"/>
            <a:ext cx="6271620" cy="3436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Shape 144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SCHEDULE - DECEMBER</a:t>
            </a:r>
          </a:p>
        </p:txBody>
      </p:sp>
      <p:pic>
        <p:nvPicPr>
          <p:cNvPr id="145" name="Shape 14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303004"/>
            <a:ext cx="8520599" cy="3115344"/>
          </a:xfrm>
          <a:prstGeom prst="rect">
            <a:avLst/>
          </a:prstGeom>
          <a:noFill/>
          <a:ln>
            <a:noFill/>
          </a:ln>
        </p:spPr>
      </p:pic>
      <p:sp>
        <p:nvSpPr>
          <p:cNvPr id="146" name="Shape 146"/>
          <p:cNvSpPr txBox="1"/>
          <p:nvPr/>
        </p:nvSpPr>
        <p:spPr>
          <a:xfrm>
            <a:off x="4388400" y="4588800"/>
            <a:ext cx="4755599" cy="5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/>
              <a:t>Name - Slide Number</a:t>
            </a:r>
          </a:p>
        </p:txBody>
      </p:sp>
    </p:spTree>
  </p:cSld>
  <p:clrMapOvr>
    <a:masterClrMapping/>
  </p:clrMapOvr>
  <p:transition spd="slow">
    <p:cut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hape 151"/>
          <p:cNvSpPr txBox="1"/>
          <p:nvPr>
            <p:ph type="title"/>
          </p:nvPr>
        </p:nvSpPr>
        <p:spPr>
          <a:xfrm>
            <a:off x="311700" y="354800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BUDGET</a:t>
            </a:r>
          </a:p>
        </p:txBody>
      </p:sp>
      <p:sp>
        <p:nvSpPr>
          <p:cNvPr id="152" name="Shape 152"/>
          <p:cNvSpPr txBox="1"/>
          <p:nvPr>
            <p:ph idx="1" type="body"/>
          </p:nvPr>
        </p:nvSpPr>
        <p:spPr>
          <a:xfrm>
            <a:off x="311700" y="927500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Brake Systems: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Primary brake system: TE RT314A06 latching relay, </a:t>
            </a:r>
            <a:r>
              <a:rPr b="1" lang="en"/>
              <a:t>unit price: </a:t>
            </a:r>
            <a:r>
              <a:rPr lang="en"/>
              <a:t>$2.47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Redundant brake system: ST P75NF75 MOSFET (transistor), </a:t>
            </a:r>
            <a:r>
              <a:rPr b="1" lang="en"/>
              <a:t>unit price: </a:t>
            </a:r>
            <a:r>
              <a:rPr lang="en"/>
              <a:t>&lt; $1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Bulk reel of 22 AWG wire: $6:49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Liquid electrical tape: $7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Manual override button: $8</a:t>
            </a:r>
          </a:p>
          <a:p>
            <a:pPr indent="-228600" lvl="1" marL="914400">
              <a:spcBef>
                <a:spcPts val="0"/>
              </a:spcBef>
            </a:pPr>
            <a:r>
              <a:rPr lang="en"/>
              <a:t>JST RCY plug: $0.50</a:t>
            </a:r>
          </a:p>
        </p:txBody>
      </p:sp>
      <p:sp>
        <p:nvSpPr>
          <p:cNvPr id="153" name="Shape 153"/>
          <p:cNvSpPr txBox="1"/>
          <p:nvPr/>
        </p:nvSpPr>
        <p:spPr>
          <a:xfrm>
            <a:off x="4388400" y="4588800"/>
            <a:ext cx="4755599" cy="5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/>
              <a:t>Name - Slide Number</a:t>
            </a:r>
          </a:p>
        </p:txBody>
      </p:sp>
    </p:spTree>
  </p:cSld>
  <p:clrMapOvr>
    <a:masterClrMapping/>
  </p:clrMapOvr>
  <p:transition spd="slow">
    <p:cut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CONCLUSION</a:t>
            </a:r>
          </a:p>
        </p:txBody>
      </p:sp>
      <p:sp>
        <p:nvSpPr>
          <p:cNvPr id="159" name="Shape 159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Controls Idea: Connecting +, -, GND of AC output together to brake the turbine 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Load Idea: Diversion Load that is part battery bank and part resistive load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Power Electronics Ideas: Active Rectification with MOSFETs and Flyback Converter 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Software Idea: PID and PWM to Direct Controls</a:t>
            </a:r>
          </a:p>
        </p:txBody>
      </p:sp>
      <p:sp>
        <p:nvSpPr>
          <p:cNvPr id="160" name="Shape 160"/>
          <p:cNvSpPr txBox="1"/>
          <p:nvPr/>
        </p:nvSpPr>
        <p:spPr>
          <a:xfrm>
            <a:off x="4388400" y="4588800"/>
            <a:ext cx="4755599" cy="5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/>
              <a:t>Name - Slide Number</a:t>
            </a:r>
          </a:p>
        </p:txBody>
      </p:sp>
    </p:spTree>
  </p:cSld>
  <p:clrMapOvr>
    <a:masterClrMapping/>
  </p:clrMapOvr>
  <p:transition spd="slow">
    <p:cut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REFERENCES</a:t>
            </a:r>
          </a:p>
        </p:txBody>
      </p:sp>
      <p:sp>
        <p:nvSpPr>
          <p:cNvPr id="166" name="Shape 166"/>
          <p:cNvSpPr txBox="1"/>
          <p:nvPr>
            <p:ph idx="1" type="body"/>
          </p:nvPr>
        </p:nvSpPr>
        <p:spPr>
          <a:xfrm>
            <a:off x="311700" y="1095062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 sz="1200"/>
              <a:t>[1] - </a:t>
            </a:r>
            <a:r>
              <a:rPr i="1" lang="en" sz="1200"/>
              <a:t>Arduino Playground - ArduinoSleepCode</a:t>
            </a:r>
            <a:r>
              <a:rPr lang="en" sz="1200"/>
              <a:t> [online] Available: </a:t>
            </a:r>
            <a:r>
              <a:rPr lang="en" sz="1200" u="sng">
                <a:solidFill>
                  <a:schemeClr val="hlink"/>
                </a:solidFill>
                <a:hlinkClick r:id="rId3"/>
              </a:rPr>
              <a:t>http://playground.arduino.cc</a:t>
            </a:r>
          </a:p>
          <a:p>
            <a:pPr lvl="0" rtl="0">
              <a:lnSpc>
                <a:spcPct val="129500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solidFill>
                  <a:schemeClr val="dk1"/>
                </a:solidFill>
              </a:rPr>
              <a:t>[2]'THEORYOF DIELECTRIC ELASTOMERS', </a:t>
            </a:r>
            <a:r>
              <a:rPr i="1" lang="en" sz="1200">
                <a:solidFill>
                  <a:schemeClr val="dk1"/>
                </a:solidFill>
              </a:rPr>
              <a:t>Acta Mechanica Solida Sinica</a:t>
            </a:r>
            <a:r>
              <a:rPr lang="en" sz="1200">
                <a:solidFill>
                  <a:schemeClr val="dk1"/>
                </a:solidFill>
              </a:rPr>
              <a:t>, vol. 23, no. 6, pp. 1-2, 2010.</a:t>
            </a:r>
          </a:p>
          <a:p>
            <a:pPr lvl="0" rtl="0">
              <a:lnSpc>
                <a:spcPct val="1295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[3]'Finite Element Modeling of the Sensing and Energy Harvesting Performance in Ionic Polymer Metal Composites', </a:t>
            </a:r>
            <a:r>
              <a:rPr i="1" lang="en" sz="1200">
                <a:solidFill>
                  <a:schemeClr val="dk1"/>
                </a:solidFill>
              </a:rPr>
              <a:t>Electroactive Polymer Actuators and Devices</a:t>
            </a:r>
            <a:r>
              <a:rPr lang="en" sz="1200">
                <a:solidFill>
                  <a:schemeClr val="dk1"/>
                </a:solidFill>
              </a:rPr>
              <a:t>, vol. 8687, pp. 1-5, 2013.</a:t>
            </a:r>
          </a:p>
          <a:p>
            <a:pPr lvl="0" rtl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>
                <a:schemeClr val="dk1"/>
              </a:buClr>
              <a:buSzPct val="91666"/>
              <a:buFont typeface="Arial"/>
              <a:buNone/>
            </a:pPr>
            <a:r>
              <a:rPr lang="en" sz="1200">
                <a:solidFill>
                  <a:srgbClr val="666666"/>
                </a:solidFill>
              </a:rPr>
              <a:t>[J1] TE Connectivity Relay Products, “Power PCB relay RT1 bistable,” RT314A06 datasheet, Oct. 2014.</a:t>
            </a:r>
          </a:p>
          <a:p>
            <a:pPr lvl="0" rtl="0"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1200">
                <a:solidFill>
                  <a:srgbClr val="666666"/>
                </a:solidFill>
              </a:rPr>
              <a:t>[J2] Magtrol, </a:t>
            </a:r>
            <a:r>
              <a:rPr i="1" lang="en" sz="1200">
                <a:solidFill>
                  <a:srgbClr val="666666"/>
                </a:solidFill>
              </a:rPr>
              <a:t>Hysteresis brakes and clutches</a:t>
            </a:r>
            <a:r>
              <a:rPr lang="en" sz="1200">
                <a:solidFill>
                  <a:srgbClr val="666666"/>
                </a:solidFill>
              </a:rPr>
              <a:t> [Online Datasheet]. Available: http://www.electro-meters.com/Assets/PDF_files/Magtrol/Dynamometers/hysteresis.pdf 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rgbClr val="666666"/>
                </a:solidFill>
              </a:rPr>
              <a:t>[J3] (2008). </a:t>
            </a:r>
            <a:r>
              <a:rPr i="1" lang="en" sz="1200">
                <a:solidFill>
                  <a:srgbClr val="666666"/>
                </a:solidFill>
              </a:rPr>
              <a:t>Feet used to slow landings: True frogs</a:t>
            </a:r>
            <a:r>
              <a:rPr lang="en" sz="1200">
                <a:solidFill>
                  <a:srgbClr val="666666"/>
                </a:solidFill>
              </a:rPr>
              <a:t> [Online]. Available: http://www.asknature.org/strategy/2a1f9703445f72a43e51800965fd03fa</a:t>
            </a: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666666"/>
              </a:solidFill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rgbClr val="666666"/>
              </a:solidFill>
            </a:endParaRPr>
          </a:p>
          <a:p>
            <a: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61111"/>
              <a:buFont typeface="Arial"/>
              <a:buNone/>
            </a:pPr>
            <a:r>
              <a:t/>
            </a:r>
            <a:endParaRPr>
              <a:solidFill>
                <a:srgbClr val="666666"/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67" name="Shape 167"/>
          <p:cNvSpPr txBox="1"/>
          <p:nvPr/>
        </p:nvSpPr>
        <p:spPr>
          <a:xfrm>
            <a:off x="4388400" y="4588800"/>
            <a:ext cx="4755599" cy="5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/>
              <a:t>Slide Number</a:t>
            </a:r>
          </a:p>
        </p:txBody>
      </p:sp>
    </p:spTree>
  </p:cSld>
  <p:clrMapOvr>
    <a:masterClrMapping/>
  </p:clrMapOvr>
  <p:transition spd="slow">
    <p:cut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QUESTIONS?</a:t>
            </a:r>
          </a:p>
        </p:txBody>
      </p:sp>
      <p:sp>
        <p:nvSpPr>
          <p:cNvPr id="173" name="Shape 173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74" name="Shape 174"/>
          <p:cNvSpPr txBox="1"/>
          <p:nvPr/>
        </p:nvSpPr>
        <p:spPr>
          <a:xfrm>
            <a:off x="4388400" y="4588800"/>
            <a:ext cx="4755599" cy="5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/>
              <a:t>Slide Number</a:t>
            </a:r>
          </a:p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PROJECT DESCRIPTION</a:t>
            </a:r>
          </a:p>
        </p:txBody>
      </p:sp>
      <p:sp>
        <p:nvSpPr>
          <p:cNvPr id="62" name="Shape 62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Collegiate Wind Competition 2016 Tunnel Team B covers the electric side of the Wind Tunnel Turbine Design: Controls, Load, Power Electronics, and Software.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Earn points on the Tunnel Tests in various categories, such as Safety, Power Curve Performance, and others.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The Tunnel Design should be a model of the Deployment Team and the Business Team’s work.</a:t>
            </a:r>
          </a:p>
        </p:txBody>
      </p:sp>
      <p:sp>
        <p:nvSpPr>
          <p:cNvPr id="63" name="Shape 63"/>
          <p:cNvSpPr txBox="1"/>
          <p:nvPr/>
        </p:nvSpPr>
        <p:spPr>
          <a:xfrm>
            <a:off x="4388400" y="4588800"/>
            <a:ext cx="4755599" cy="5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/>
              <a:t>Name - Slide Number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REQUIREMENTS  </a:t>
            </a:r>
          </a:p>
        </p:txBody>
      </p:sp>
      <p:sp>
        <p:nvSpPr>
          <p:cNvPr id="69" name="Shape 69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Customer Requirements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Power Curve Performance (50), Control of Rated Power (40), Control of Rotor Speed (40), Cut-in Wind Speed (25), Safety (25), Supply a Load System (25), Provide Appropriate Wiring/Connections (25),  Redundant Braking System (20), Durability (15), and Small Scale (10).</a:t>
            </a:r>
          </a:p>
          <a:p>
            <a:pPr lvl="0" rtl="0">
              <a:spcBef>
                <a:spcPts val="0"/>
              </a:spcBef>
              <a:buNone/>
            </a:pPr>
            <a:r>
              <a:rPr lang="en"/>
              <a:t>Engineering Requirements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Produce Sufficient Continuous Power, Withstand High Wind Speeds, Design an Innovative Load, Fit in the Testing Space, Quickly Assemble and Disassemble, and Shut Down on Push Button Activation &amp; Loss of Power.</a:t>
            </a:r>
          </a:p>
        </p:txBody>
      </p:sp>
      <p:sp>
        <p:nvSpPr>
          <p:cNvPr id="70" name="Shape 70"/>
          <p:cNvSpPr txBox="1"/>
          <p:nvPr/>
        </p:nvSpPr>
        <p:spPr>
          <a:xfrm>
            <a:off x="4388400" y="4588800"/>
            <a:ext cx="4755599" cy="5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/>
              <a:t>Name - Slide Number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 txBox="1"/>
          <p:nvPr>
            <p:ph type="title"/>
          </p:nvPr>
        </p:nvSpPr>
        <p:spPr>
          <a:xfrm>
            <a:off x="311700" y="377250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DESIGNS CONSIDERED - CONTROLS</a:t>
            </a:r>
          </a:p>
        </p:txBody>
      </p:sp>
      <p:sp>
        <p:nvSpPr>
          <p:cNvPr id="76" name="Shape 76"/>
          <p:cNvSpPr txBox="1"/>
          <p:nvPr>
            <p:ph idx="1" type="body"/>
          </p:nvPr>
        </p:nvSpPr>
        <p:spPr>
          <a:xfrm>
            <a:off x="311700" y="1061175"/>
            <a:ext cx="8441400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Investigated 6 different brake systems:</a:t>
            </a:r>
          </a:p>
          <a:p>
            <a:pPr indent="-330200" lvl="1" marL="914400" rtl="0">
              <a:spcBef>
                <a:spcPts val="0"/>
              </a:spcBef>
              <a:buSzPct val="100000"/>
            </a:pPr>
            <a:r>
              <a:rPr lang="en" sz="1600"/>
              <a:t>AC Wye-Connected Brake</a:t>
            </a:r>
          </a:p>
          <a:p>
            <a:pPr indent="-323850" lvl="2" marL="1371600" rtl="0">
              <a:spcBef>
                <a:spcPts val="0"/>
              </a:spcBef>
              <a:buSzPct val="100000"/>
            </a:pPr>
            <a:r>
              <a:rPr lang="en" sz="1500"/>
              <a:t>Connect +, -, and GND leads of generator</a:t>
            </a:r>
          </a:p>
          <a:p>
            <a:pPr indent="-323850" lvl="2" marL="1371600" rtl="0">
              <a:spcBef>
                <a:spcPts val="0"/>
              </a:spcBef>
              <a:buSzPct val="100000"/>
            </a:pPr>
            <a:r>
              <a:rPr lang="en" sz="1500"/>
              <a:t>Latching relay used to toggle connections, other options possible [J1]</a:t>
            </a:r>
          </a:p>
          <a:p>
            <a:pPr indent="-330200" lvl="1" marL="914400" rtl="0">
              <a:spcBef>
                <a:spcPts val="0"/>
              </a:spcBef>
              <a:buSzPct val="100000"/>
            </a:pPr>
            <a:r>
              <a:rPr lang="en" sz="1600"/>
              <a:t>DC Dynamic Brake</a:t>
            </a:r>
          </a:p>
          <a:p>
            <a:pPr indent="-323850" lvl="2" marL="1371600" rtl="0">
              <a:spcBef>
                <a:spcPts val="0"/>
              </a:spcBef>
              <a:buSzPct val="100000"/>
            </a:pPr>
            <a:r>
              <a:rPr lang="en" sz="1500"/>
              <a:t>Connect + and - leads of DC converter, via latching relay</a:t>
            </a:r>
          </a:p>
          <a:p>
            <a:pPr indent="-330200" lvl="1" marL="914400" rtl="0">
              <a:spcBef>
                <a:spcPts val="0"/>
              </a:spcBef>
              <a:buSzPct val="100000"/>
            </a:pPr>
            <a:r>
              <a:rPr lang="en" sz="1600"/>
              <a:t>Disk Brake - Hydraulically Controlled</a:t>
            </a:r>
          </a:p>
          <a:p>
            <a:pPr indent="-330200" lvl="1" marL="914400" rtl="0">
              <a:spcBef>
                <a:spcPts val="0"/>
              </a:spcBef>
              <a:buSzPct val="100000"/>
            </a:pPr>
            <a:r>
              <a:rPr lang="en" sz="1600"/>
              <a:t>Disk Brake - Pneumatically Controlled</a:t>
            </a:r>
          </a:p>
          <a:p>
            <a:pPr indent="-330200" lvl="1" marL="914400" rtl="0">
              <a:spcBef>
                <a:spcPts val="0"/>
              </a:spcBef>
              <a:buSzPct val="100000"/>
            </a:pPr>
            <a:r>
              <a:rPr lang="en" sz="1600"/>
              <a:t>Hysteresis Brake [J2]</a:t>
            </a:r>
          </a:p>
          <a:p>
            <a:pPr indent="-323850" lvl="2" marL="1371600" rtl="0">
              <a:spcBef>
                <a:spcPts val="0"/>
              </a:spcBef>
              <a:buSzPct val="100000"/>
            </a:pPr>
            <a:r>
              <a:rPr lang="en" sz="1500"/>
              <a:t>Same principles used to reduce speed as motor uses to produce speed</a:t>
            </a:r>
          </a:p>
          <a:p>
            <a:pPr indent="-330200" lvl="1" marL="914400" rtl="0">
              <a:spcBef>
                <a:spcPts val="0"/>
              </a:spcBef>
              <a:buSzPct val="100000"/>
            </a:pPr>
            <a:r>
              <a:rPr lang="en" sz="1600"/>
              <a:t>Webbed Frog Feet Air Brake [J3]</a:t>
            </a:r>
          </a:p>
          <a:p>
            <a:pPr indent="-323850" lvl="2" marL="1371600">
              <a:spcBef>
                <a:spcPts val="0"/>
              </a:spcBef>
              <a:buSzPct val="100000"/>
            </a:pPr>
            <a:r>
              <a:rPr lang="en" sz="1500"/>
              <a:t>Attach to blades, used Asknature.com for inspiration</a:t>
            </a:r>
          </a:p>
        </p:txBody>
      </p:sp>
      <p:sp>
        <p:nvSpPr>
          <p:cNvPr id="77" name="Shape 77"/>
          <p:cNvSpPr txBox="1"/>
          <p:nvPr/>
        </p:nvSpPr>
        <p:spPr>
          <a:xfrm>
            <a:off x="4388400" y="4588800"/>
            <a:ext cx="4755599" cy="5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/>
              <a:t>Jess Robinson - Slide Number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Shape 82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DESIGNS CONSIDERED - LOAD</a:t>
            </a:r>
          </a:p>
        </p:txBody>
      </p:sp>
      <p:sp>
        <p:nvSpPr>
          <p:cNvPr id="83" name="Shape 83"/>
          <p:cNvSpPr txBox="1"/>
          <p:nvPr>
            <p:ph idx="1" type="body"/>
          </p:nvPr>
        </p:nvSpPr>
        <p:spPr>
          <a:xfrm>
            <a:off x="371125" y="1165700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Diversion Load - A battery bank and a resistive load that switch when the battery is fully charged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Smart Material Load - Flexible materials that change in shape based changes in their electric field 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Butterfly Smart Materials (nature inspired) - A smart material load that is shaped like a butterfly and flaps its wing when it is being charged  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Heat Sink Load - A fully resistive load that heats up and a heat sink fan to keep it from over heating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Electric Eel Discharge (nature inspired) - A load that discharges all of its power when the turbine brakes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Display Monitor - A monitor that is hooked up to a battery bank load displays relevant data about the turbine’s status</a:t>
            </a:r>
          </a:p>
        </p:txBody>
      </p:sp>
      <p:sp>
        <p:nvSpPr>
          <p:cNvPr id="84" name="Shape 84"/>
          <p:cNvSpPr txBox="1"/>
          <p:nvPr/>
        </p:nvSpPr>
        <p:spPr>
          <a:xfrm>
            <a:off x="4388400" y="4588800"/>
            <a:ext cx="4755599" cy="5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/>
              <a:t>Name - Slide Number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DESIGNS CONSIDERED - POWER ELECTRONICS</a:t>
            </a:r>
          </a:p>
        </p:txBody>
      </p:sp>
      <p:sp>
        <p:nvSpPr>
          <p:cNvPr id="90" name="Shape 90"/>
          <p:cNvSpPr txBox="1"/>
          <p:nvPr>
            <p:ph idx="1" type="body"/>
          </p:nvPr>
        </p:nvSpPr>
        <p:spPr>
          <a:xfrm>
            <a:off x="311700" y="1198000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Rectification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Passive Rectification with Shottky Diodes - Large voltage drop across Rectifier, works without input.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Active Rectification with MOSFETs/Relays - Lower voltage drop leads to increased efficiency, more difficult to control.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Active Rectification with MOS-controlled Thyristors - Higher voltage drop, less complex to operate, and needs to be activated less often.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DC/DC Conversion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Buck-Boost Converter - Inverting non-isolated single inductor step-up or step-down DC-DC converter.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Flyback Converter -  Inverting transformer isolated version of the Buck-Boost Converter.</a:t>
            </a:r>
          </a:p>
          <a:p>
            <a:pPr indent="-228600" lvl="1" marL="914400" rtl="0">
              <a:spcBef>
                <a:spcPts val="0"/>
              </a:spcBef>
            </a:pPr>
            <a:r>
              <a:rPr lang="en"/>
              <a:t>SEPIC Converter - Non-inverting transformer isolated step-up or step-down DC-DC converter.</a:t>
            </a:r>
          </a:p>
        </p:txBody>
      </p:sp>
      <p:sp>
        <p:nvSpPr>
          <p:cNvPr id="91" name="Shape 91"/>
          <p:cNvSpPr txBox="1"/>
          <p:nvPr/>
        </p:nvSpPr>
        <p:spPr>
          <a:xfrm>
            <a:off x="4388400" y="4588800"/>
            <a:ext cx="4755599" cy="5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/>
              <a:t>Name - Slide Number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Clr>
                <a:schemeClr val="dk1"/>
              </a:buClr>
              <a:buSzPct val="39285"/>
              <a:buFont typeface="Arial"/>
              <a:buNone/>
            </a:pPr>
            <a:r>
              <a:rPr lang="en"/>
              <a:t>DESIGNS CONSIDERED - SOFTWARE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97" name="Shape 97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indent="-228600" lvl="0" marL="457200" rtl="0">
              <a:spcBef>
                <a:spcPts val="0"/>
              </a:spcBef>
            </a:pPr>
            <a:r>
              <a:rPr lang="en"/>
              <a:t>Use Loss of Power Algorithms to Respond to Push Break - If power is disconnected, do the same thing as if the button was pressed, and vice versa.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Infrared Detector to Measure Instantaneous RPM and TSR - Use an emitter and sensor to measure the reflected IR beam, and obtain tip-speed ratio.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PID and PWM to Direct Controls - Proportional Integral Derivative and Pulse-Width Modulation coding helps controls be more efficient.</a:t>
            </a:r>
          </a:p>
          <a:p>
            <a:pPr indent="-228600" lvl="0" marL="457200" rtl="0">
              <a:spcBef>
                <a:spcPts val="0"/>
              </a:spcBef>
            </a:pPr>
            <a:r>
              <a:rPr lang="en"/>
              <a:t>Sensors built into Power Electronics - Using sensing circuits (voltage and current) to calculate RPM, Power, and TSR.</a:t>
            </a:r>
          </a:p>
          <a:p>
            <a:pPr indent="-228600" lvl="0" marL="457200">
              <a:spcBef>
                <a:spcPts val="0"/>
              </a:spcBef>
            </a:pPr>
            <a:r>
              <a:rPr lang="en"/>
              <a:t>Arduino Sleep Library - Use the Sleep function to lower power losses (20 * 10^-6 Amps) [B1].</a:t>
            </a:r>
          </a:p>
        </p:txBody>
      </p:sp>
      <p:sp>
        <p:nvSpPr>
          <p:cNvPr id="98" name="Shape 98"/>
          <p:cNvSpPr txBox="1"/>
          <p:nvPr/>
        </p:nvSpPr>
        <p:spPr>
          <a:xfrm>
            <a:off x="4388400" y="4588800"/>
            <a:ext cx="4755599" cy="5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/>
              <a:t>Name - Slide Number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hape 103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DESIGNS SELECTED - CONTROLS</a:t>
            </a:r>
          </a:p>
        </p:txBody>
      </p:sp>
      <p:sp>
        <p:nvSpPr>
          <p:cNvPr id="104" name="Shape 104"/>
          <p:cNvSpPr txBox="1"/>
          <p:nvPr>
            <p:ph idx="1" type="body"/>
          </p:nvPr>
        </p:nvSpPr>
        <p:spPr>
          <a:xfrm>
            <a:off x="311700" y="101772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0"/>
              </a:spcBef>
              <a:buNone/>
            </a:pPr>
            <a:r>
              <a:rPr lang="en"/>
              <a:t>Brake Systems</a:t>
            </a: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05" name="Shape 105"/>
          <p:cNvSpPr txBox="1"/>
          <p:nvPr/>
        </p:nvSpPr>
        <p:spPr>
          <a:xfrm>
            <a:off x="4388400" y="4588800"/>
            <a:ext cx="4755599" cy="5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/>
              <a:t>Jess Robinson - Slide Number</a:t>
            </a:r>
          </a:p>
        </p:txBody>
      </p:sp>
      <p:graphicFrame>
        <p:nvGraphicFramePr>
          <p:cNvPr id="106" name="Shape 106"/>
          <p:cNvGraphicFramePr/>
          <p:nvPr/>
        </p:nvGraphicFramePr>
        <p:xfrm>
          <a:off x="658650" y="14207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{4E9593A6-19F0-4437-833E-A299AFB6B789}</a:tableStyleId>
              </a:tblPr>
              <a:tblGrid>
                <a:gridCol w="1273925"/>
                <a:gridCol w="792475"/>
                <a:gridCol w="949375"/>
                <a:gridCol w="1004425"/>
                <a:gridCol w="1118625"/>
              </a:tblGrid>
              <a:tr h="3962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Criteria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Weight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DC Brake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AC Brake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Hysteresis Brake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Power Consumption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35%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7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9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5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Complexity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25%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9 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7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6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Size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10%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9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8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4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Braking Power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20%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6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7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9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962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Cost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10%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9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9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6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962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Total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Clr>
                          <a:schemeClr val="dk1"/>
                        </a:buClr>
                        <a:buSzPct val="78571"/>
                        <a:buFont typeface="Arial"/>
                        <a:buNone/>
                      </a:pPr>
                      <a:r>
                        <a:rPr lang="en">
                          <a:solidFill>
                            <a:schemeClr val="dk1"/>
                          </a:solidFill>
                        </a:rPr>
                        <a:t>100%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7.7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b="1" lang="en"/>
                        <a:t>8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6D7A8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6.05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Shape 111"/>
          <p:cNvSpPr txBox="1"/>
          <p:nvPr>
            <p:ph type="title"/>
          </p:nvPr>
        </p:nvSpPr>
        <p:spPr>
          <a:xfrm>
            <a:off x="311700" y="445025"/>
            <a:ext cx="8520599" cy="572699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DESIGNS SELECTED - LOAD</a:t>
            </a:r>
          </a:p>
        </p:txBody>
      </p:sp>
      <p:sp>
        <p:nvSpPr>
          <p:cNvPr id="112" name="Shape 112"/>
          <p:cNvSpPr txBox="1"/>
          <p:nvPr>
            <p:ph idx="1" type="body"/>
          </p:nvPr>
        </p:nvSpPr>
        <p:spPr>
          <a:xfrm>
            <a:off x="311700" y="1152475"/>
            <a:ext cx="8520599" cy="3416400"/>
          </a:xfrm>
          <a:prstGeom prst="rect">
            <a:avLst/>
          </a:prstGeom>
        </p:spPr>
        <p:txBody>
          <a:bodyPr anchorCtr="0" anchor="t" bIns="91425" lIns="91425" rIns="91425" tIns="91425">
            <a:noAutofit/>
          </a:bodyPr>
          <a:lstStyle/>
          <a:p>
            <a:pPr lvl="0" rtl="0">
              <a:spcBef>
                <a:spcPts val="2400"/>
              </a:spcBef>
              <a:spcAft>
                <a:spcPts val="600"/>
              </a:spcAft>
              <a:buClr>
                <a:schemeClr val="dk1"/>
              </a:buClr>
              <a:buSzPct val="47826"/>
              <a:buFont typeface="Arial"/>
              <a:buNone/>
            </a:pPr>
            <a:r>
              <a:t/>
            </a:r>
            <a:endParaRPr b="1" sz="2300">
              <a:solidFill>
                <a:schemeClr val="dk1"/>
              </a:solidFill>
            </a:endParaRPr>
          </a:p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3" name="Shape 113"/>
          <p:cNvSpPr txBox="1"/>
          <p:nvPr/>
        </p:nvSpPr>
        <p:spPr>
          <a:xfrm>
            <a:off x="4388400" y="4588800"/>
            <a:ext cx="4755599" cy="554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tIns="91425">
            <a:noAutofit/>
          </a:bodyPr>
          <a:lstStyle/>
          <a:p>
            <a:pPr lvl="0" rtl="0" algn="r">
              <a:spcBef>
                <a:spcPts val="0"/>
              </a:spcBef>
              <a:buNone/>
            </a:pPr>
            <a:r>
              <a:rPr lang="en"/>
              <a:t>Name - Slide Number</a:t>
            </a:r>
          </a:p>
        </p:txBody>
      </p:sp>
      <p:graphicFrame>
        <p:nvGraphicFramePr>
          <p:cNvPr id="114" name="Shape 114"/>
          <p:cNvGraphicFramePr/>
          <p:nvPr/>
        </p:nvGraphicFramePr>
        <p:xfrm>
          <a:off x="290775" y="15943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{4E9593A6-19F0-4437-833E-A299AFB6B789}</a:tableStyleId>
              </a:tblPr>
              <a:tblGrid>
                <a:gridCol w="1189825"/>
                <a:gridCol w="793750"/>
                <a:gridCol w="973425"/>
                <a:gridCol w="1031275"/>
                <a:gridCol w="1108600"/>
              </a:tblGrid>
              <a:tr h="3962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Criteria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Weight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Diversion load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Heat Sink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Eel Discharge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Cost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30%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8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8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6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Simplicity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30%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8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9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5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Creativity 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20%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7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4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9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810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Functionality 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20%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8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5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7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  <a:tr h="396200">
                <a:tc>
                  <a:txBody>
                    <a:bodyPr>
                      <a:noAutofit/>
                    </a:bodyPr>
                    <a:lstStyle/>
                    <a:p>
                      <a:pPr lvl="0" rtl="0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Total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B7B7B7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100%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7.8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93C47D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6.9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r">
                        <a:spcBef>
                          <a:spcPts val="0"/>
                        </a:spcBef>
                        <a:buNone/>
                      </a:pPr>
                      <a:r>
                        <a:rPr lang="en"/>
                        <a:t>6.5</a:t>
                      </a:r>
                    </a:p>
                  </a:txBody>
                  <a:tcPr marT="91425" marB="91425" marR="91425" marL="91425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med" w="med" type="none"/>
                      <a:tailEnd len="med" w="med" type="none"/>
                    </a:lnB>
                    <a:solidFill>
                      <a:srgbClr val="D9D9D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